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sldIdLst>
    <p:sldId id="263" r:id="rId2"/>
    <p:sldId id="264" r:id="rId3"/>
    <p:sldId id="270" r:id="rId4"/>
    <p:sldId id="272" r:id="rId5"/>
    <p:sldId id="271" r:id="rId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CD97"/>
    <a:srgbClr val="8C8C8C"/>
    <a:srgbClr val="F0A92C"/>
    <a:srgbClr val="EE4055"/>
    <a:srgbClr val="C83E84"/>
    <a:srgbClr val="008DB6"/>
    <a:srgbClr val="7BBC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60"/>
    <p:restoredTop sz="94694"/>
  </p:normalViewPr>
  <p:slideViewPr>
    <p:cSldViewPr snapToGrid="0" snapToObjects="1">
      <p:cViewPr varScale="1">
        <p:scale>
          <a:sx n="141" d="100"/>
          <a:sy n="141" d="100"/>
        </p:scale>
        <p:origin x="912" y="114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tec.govt.nz\dfs\user\MJones\Documents\Te%20reo%20Maori%20IDI%20anlaysi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NZ" dirty="0"/>
              <a:t>%</a:t>
            </a:r>
            <a:r>
              <a:rPr lang="en-NZ" baseline="0" dirty="0"/>
              <a:t> of people not speaking </a:t>
            </a:r>
            <a:r>
              <a:rPr lang="en-NZ" baseline="0" dirty="0" err="1" smtClean="0"/>
              <a:t>Te</a:t>
            </a:r>
            <a:r>
              <a:rPr lang="en-NZ" baseline="0" dirty="0" smtClean="0"/>
              <a:t> Reo Māori in </a:t>
            </a:r>
            <a:r>
              <a:rPr lang="en-NZ" baseline="0" dirty="0"/>
              <a:t>2013 Census, speaking </a:t>
            </a:r>
            <a:r>
              <a:rPr lang="en-NZ" baseline="0" dirty="0" err="1" smtClean="0"/>
              <a:t>Te</a:t>
            </a:r>
            <a:r>
              <a:rPr lang="en-NZ" baseline="0" dirty="0" smtClean="0"/>
              <a:t> Reo Māori  </a:t>
            </a:r>
            <a:r>
              <a:rPr lang="en-NZ" baseline="0" dirty="0"/>
              <a:t>in 2018 Census by EFTS consumed</a:t>
            </a:r>
            <a:endParaRPr lang="en-NZ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90CD97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'EFTS and learning Te Reo'!$A$13:$A$18</c:f>
              <c:strCache>
                <c:ptCount val="6"/>
                <c:pt idx="0">
                  <c:v>More than zero to 0.5</c:v>
                </c:pt>
                <c:pt idx="1">
                  <c:v>More than 0.5 to 1</c:v>
                </c:pt>
                <c:pt idx="2">
                  <c:v>More than 1 to 1.5</c:v>
                </c:pt>
                <c:pt idx="3">
                  <c:v>More than 1.5 to 2</c:v>
                </c:pt>
                <c:pt idx="4">
                  <c:v>More than 2 to 2.5</c:v>
                </c:pt>
                <c:pt idx="5">
                  <c:v>More than 2.5</c:v>
                </c:pt>
              </c:strCache>
            </c:strRef>
          </c:cat>
          <c:val>
            <c:numRef>
              <c:f>'EFTS and learning Te Reo'!$B$13:$B$18</c:f>
              <c:numCache>
                <c:formatCode>0%</c:formatCode>
                <c:ptCount val="6"/>
                <c:pt idx="0">
                  <c:v>0.11104761904761905</c:v>
                </c:pt>
                <c:pt idx="1">
                  <c:v>0.18357329842931938</c:v>
                </c:pt>
                <c:pt idx="2">
                  <c:v>0.32080924855491327</c:v>
                </c:pt>
                <c:pt idx="3">
                  <c:v>0.34817813765182187</c:v>
                </c:pt>
                <c:pt idx="4">
                  <c:v>0.45132743362831856</c:v>
                </c:pt>
                <c:pt idx="5">
                  <c:v>0.58921161825726143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94242840"/>
        <c:axId val="394243624"/>
      </c:barChart>
      <c:catAx>
        <c:axId val="3942428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NZ" dirty="0" err="1"/>
                  <a:t>Te</a:t>
                </a:r>
                <a:r>
                  <a:rPr lang="en-NZ" dirty="0"/>
                  <a:t> </a:t>
                </a:r>
                <a:r>
                  <a:rPr lang="en-NZ" dirty="0" smtClean="0"/>
                  <a:t>Reo</a:t>
                </a:r>
                <a:r>
                  <a:rPr lang="en-NZ" baseline="0" dirty="0" smtClean="0"/>
                  <a:t> Māori</a:t>
                </a:r>
                <a:r>
                  <a:rPr lang="en-NZ" dirty="0" smtClean="0"/>
                  <a:t> </a:t>
                </a:r>
                <a:r>
                  <a:rPr lang="en-NZ" dirty="0"/>
                  <a:t>EFTS consumed by individual between 2013 and 2017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4243624"/>
        <c:crosses val="autoZero"/>
        <c:auto val="1"/>
        <c:lblAlgn val="ctr"/>
        <c:lblOffset val="100"/>
        <c:noMultiLvlLbl val="0"/>
      </c:catAx>
      <c:valAx>
        <c:axId val="3942436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NZ" dirty="0"/>
                  <a:t>% of</a:t>
                </a:r>
                <a:r>
                  <a:rPr lang="en-NZ" baseline="0" dirty="0"/>
                  <a:t> 2013 non </a:t>
                </a:r>
                <a:r>
                  <a:rPr lang="en-NZ" baseline="0" dirty="0" err="1" smtClean="0"/>
                  <a:t>Te</a:t>
                </a:r>
                <a:r>
                  <a:rPr lang="en-NZ" baseline="0" dirty="0" smtClean="0"/>
                  <a:t> Reo Māori speakers </a:t>
                </a:r>
                <a:r>
                  <a:rPr lang="en-NZ" baseline="0" dirty="0"/>
                  <a:t>becoming speakers in 2018</a:t>
                </a:r>
                <a:endParaRPr lang="en-NZ" dirty="0"/>
              </a:p>
            </c:rich>
          </c:tx>
          <c:layout>
            <c:manualLayout>
              <c:xMode val="edge"/>
              <c:yMode val="edge"/>
              <c:x val="1.7838264528821673E-2"/>
              <c:y val="0.1443480521352022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4242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NZ" dirty="0"/>
              <a:t>Estimated</a:t>
            </a:r>
            <a:r>
              <a:rPr lang="en-NZ" baseline="0" dirty="0"/>
              <a:t> number of people becoming proficient in </a:t>
            </a:r>
            <a:r>
              <a:rPr lang="en-NZ" baseline="0" dirty="0" err="1" smtClean="0"/>
              <a:t>Te</a:t>
            </a:r>
            <a:r>
              <a:rPr lang="en-NZ" baseline="0" dirty="0" smtClean="0"/>
              <a:t> Reo Māori from </a:t>
            </a:r>
            <a:r>
              <a:rPr lang="en-NZ" baseline="0" dirty="0"/>
              <a:t>tertiary education each year</a:t>
            </a:r>
            <a:endParaRPr lang="en-NZ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rgbClr val="60BD68"/>
              </a:solidFill>
              <a:round/>
            </a:ln>
            <a:effectLst/>
          </c:spPr>
          <c:marker>
            <c:symbol val="none"/>
          </c:marker>
          <c:cat>
            <c:numRef>
              <c:f>Sheet1!$B$2:$B$10</c:f>
              <c:numCache>
                <c:formatCode>General</c:formatCode>
                <c:ptCount val="9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>
                  <c:v>2016</c:v>
                </c:pt>
                <c:pt idx="5">
                  <c:v>2017</c:v>
                </c:pt>
                <c:pt idx="6">
                  <c:v>2018</c:v>
                </c:pt>
                <c:pt idx="7">
                  <c:v>2019</c:v>
                </c:pt>
                <c:pt idx="8">
                  <c:v>2020</c:v>
                </c:pt>
              </c:numCache>
            </c:numRef>
          </c:cat>
          <c:val>
            <c:numRef>
              <c:f>Sheet1!$C$2:$C$10</c:f>
              <c:numCache>
                <c:formatCode>_-* #,##0_-;\-* #,##0_-;_-* "-"??_-;_-@_-</c:formatCode>
                <c:ptCount val="9"/>
                <c:pt idx="0">
                  <c:v>1894.21</c:v>
                </c:pt>
                <c:pt idx="1">
                  <c:v>2065.8200000000002</c:v>
                </c:pt>
                <c:pt idx="2">
                  <c:v>1815.02</c:v>
                </c:pt>
                <c:pt idx="3">
                  <c:v>1639.67</c:v>
                </c:pt>
                <c:pt idx="4">
                  <c:v>1633.14</c:v>
                </c:pt>
                <c:pt idx="5">
                  <c:v>1705.03</c:v>
                </c:pt>
                <c:pt idx="6">
                  <c:v>1595.8</c:v>
                </c:pt>
                <c:pt idx="7">
                  <c:v>1697.35</c:v>
                </c:pt>
                <c:pt idx="8">
                  <c:v>1798.87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94243232"/>
        <c:axId val="394244408"/>
      </c:lineChart>
      <c:catAx>
        <c:axId val="394243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4244408"/>
        <c:crosses val="autoZero"/>
        <c:auto val="1"/>
        <c:lblAlgn val="ctr"/>
        <c:lblOffset val="100"/>
        <c:noMultiLvlLbl val="0"/>
      </c:catAx>
      <c:valAx>
        <c:axId val="394244408"/>
        <c:scaling>
          <c:orientation val="minMax"/>
        </c:scaling>
        <c:delete val="0"/>
        <c:axPos val="l"/>
        <c:numFmt formatCode="_-* #,##0_-;\-* #,##0_-;_-* &quot;-&quot;??_-;_-@_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4243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jpeg>
</file>

<file path=ppt/media/image11.jpeg>
</file>

<file path=ppt/media/image12.jpeg>
</file>

<file path=ppt/media/image13.jpeg>
</file>

<file path=ppt/media/image14.jpg>
</file>

<file path=ppt/media/image2.png>
</file>

<file path=ppt/media/image3.jpeg>
</file>

<file path=ppt/media/image4.jpg>
</file>

<file path=ppt/media/image5.jpeg>
</file>

<file path=ppt/media/image6.jpe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402FF8-8BFB-4EEA-81C4-298BB0237550}" type="datetimeFigureOut">
              <a:rPr lang="en-NZ" smtClean="0"/>
              <a:t>1/06/2021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25BE06-61FD-45EE-A25F-E6F5FE2F569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563979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C interlocking device header tab ">
            <a:extLst>
              <a:ext uri="{FF2B5EF4-FFF2-40B4-BE49-F238E27FC236}">
                <a16:creationId xmlns="" xmlns:a16="http://schemas.microsoft.com/office/drawing/2014/main" id="{7B62C75F-60A8-5E44-96B4-E0E6B08A81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92000"/>
          </a:blip>
          <a:stretch>
            <a:fillRect/>
          </a:stretch>
        </p:blipFill>
        <p:spPr>
          <a:xfrm>
            <a:off x="8" y="583987"/>
            <a:ext cx="9143992" cy="174877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85882" y="1703294"/>
            <a:ext cx="5280215" cy="519953"/>
          </a:xfrm>
        </p:spPr>
        <p:txBody>
          <a:bodyPr/>
          <a:lstStyle>
            <a:lvl1pPr marL="0" indent="0" algn="l">
              <a:buNone/>
              <a:defRPr sz="1800">
                <a:solidFill>
                  <a:srgbClr val="F0A92C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63937" y="583987"/>
            <a:ext cx="5302159" cy="1011732"/>
          </a:xfrm>
        </p:spPr>
        <p:txBody>
          <a:bodyPr anchor="b">
            <a:normAutofit/>
          </a:bodyPr>
          <a:lstStyle>
            <a:lvl1pPr algn="l">
              <a:defRPr sz="2800">
                <a:solidFill>
                  <a:srgbClr val="F0A92C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51CE95FB-6B09-B447-A642-4C597B5EAC77}"/>
              </a:ext>
            </a:extLst>
          </p:cNvPr>
          <p:cNvSpPr txBox="1"/>
          <p:nvPr userDrawn="1"/>
        </p:nvSpPr>
        <p:spPr>
          <a:xfrm>
            <a:off x="1285660" y="401511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6083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245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25111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34622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29321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85F-D41D-2044-8A7B-E2D29F718B95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35315-7C3B-4746-ADED-B8D1C51E1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7090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85F-D41D-2044-8A7B-E2D29F718B95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35315-7C3B-4746-ADED-B8D1C51E1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881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85F-D41D-2044-8A7B-E2D29F718B95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35315-7C3B-4746-ADED-B8D1C51E1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003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85F-D41D-2044-8A7B-E2D29F718B95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35315-7C3B-4746-ADED-B8D1C51E1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9066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28195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85F-D41D-2044-8A7B-E2D29F718B95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35315-7C3B-4746-ADED-B8D1C51E1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9411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85F-D41D-2044-8A7B-E2D29F718B95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35315-7C3B-4746-ADED-B8D1C51E1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068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63937" y="3118811"/>
            <a:ext cx="5302159" cy="771875"/>
          </a:xfrm>
        </p:spPr>
        <p:txBody>
          <a:bodyPr anchor="b">
            <a:normAutofit/>
          </a:bodyPr>
          <a:lstStyle>
            <a:lvl1pPr algn="l">
              <a:defRPr sz="2800">
                <a:solidFill>
                  <a:srgbClr val="F0A92C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85882" y="3998262"/>
            <a:ext cx="5280215" cy="519953"/>
          </a:xfrm>
        </p:spPr>
        <p:txBody>
          <a:bodyPr/>
          <a:lstStyle>
            <a:lvl1pPr marL="0" indent="0" algn="l">
              <a:buNone/>
              <a:defRPr sz="1800">
                <a:solidFill>
                  <a:srgbClr val="F0A92C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214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245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85F-D41D-2044-8A7B-E2D29F718B95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35315-7C3B-4746-ADED-B8D1C51E1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452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7BBC42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4481232" cy="272765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106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8DB6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4481232" cy="272765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741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C83E84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4481232" cy="272765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228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EE4055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4481232" cy="272765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678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0A92C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4481232" cy="272765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644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25472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0637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CE85F-D41D-2044-8A7B-E2D29F718B95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35315-7C3B-4746-ADED-B8D1C51E1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625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81" r:id="rId7"/>
    <p:sldLayoutId id="2147483663" r:id="rId8"/>
    <p:sldLayoutId id="2147483677" r:id="rId9"/>
    <p:sldLayoutId id="2147483678" r:id="rId10"/>
    <p:sldLayoutId id="2147483679" r:id="rId11"/>
    <p:sldLayoutId id="2147483680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1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mailto:matt.jones@tec.govt.nz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F563EFD-C524-8B42-AD5B-24635B21EE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people learn </a:t>
            </a:r>
            <a:r>
              <a:rPr lang="en-US" smtClean="0"/>
              <a:t>Te </a:t>
            </a:r>
            <a:r>
              <a:rPr lang="en-US" dirty="0" smtClean="0"/>
              <a:t>Reo Māori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F28ADAA2-245C-8442-B051-EDE941FE9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Evidence from the IDI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323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3DA8216-C534-E742-9B12-CACF3010D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Joining Census language and education records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2633267-A51D-1848-BD3D-0DABC31AB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2727652"/>
          </a:xfrm>
        </p:spPr>
        <p:txBody>
          <a:bodyPr/>
          <a:lstStyle/>
          <a:p>
            <a:r>
              <a:rPr lang="en-US" dirty="0" smtClean="0"/>
              <a:t>Census asks “In which language(s) could you have a conversation about a lot of everyday things?”</a:t>
            </a:r>
          </a:p>
          <a:p>
            <a:r>
              <a:rPr lang="en-US" dirty="0" smtClean="0"/>
              <a:t>For those who chose “Māori”, we can join Census records and education records to understand how many people use formal tertiary education to learn </a:t>
            </a:r>
            <a:r>
              <a:rPr lang="en-US" dirty="0" err="1" smtClean="0"/>
              <a:t>Te</a:t>
            </a:r>
            <a:r>
              <a:rPr lang="en-US" dirty="0" smtClean="0"/>
              <a:t> Reo Māori</a:t>
            </a:r>
          </a:p>
          <a:p>
            <a:r>
              <a:rPr lang="en-US" dirty="0" smtClean="0"/>
              <a:t>For those who did not speak </a:t>
            </a:r>
            <a:r>
              <a:rPr lang="en-US" dirty="0" err="1" smtClean="0"/>
              <a:t>Te</a:t>
            </a:r>
            <a:r>
              <a:rPr lang="en-US" dirty="0" smtClean="0"/>
              <a:t> Reo Māori in 2013,  we can look at how much education is generally necessary before they report speaking </a:t>
            </a:r>
            <a:r>
              <a:rPr lang="en-US" dirty="0" err="1" smtClean="0"/>
              <a:t>Te</a:t>
            </a:r>
            <a:r>
              <a:rPr lang="en-US" dirty="0" smtClean="0"/>
              <a:t> Reo Māori in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654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Non </a:t>
            </a:r>
            <a:r>
              <a:rPr lang="en-US" sz="3600" dirty="0" err="1" smtClean="0"/>
              <a:t>Te</a:t>
            </a:r>
            <a:r>
              <a:rPr lang="en-US" sz="3600" dirty="0" smtClean="0"/>
              <a:t> Reo Māori speakers </a:t>
            </a:r>
            <a:r>
              <a:rPr lang="en-US" sz="3600" dirty="0"/>
              <a:t>typically need more than 2.5 years of study to learn the language</a:t>
            </a:r>
            <a:endParaRPr lang="en-NZ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58609660"/>
              </p:ext>
            </p:extLst>
          </p:nvPr>
        </p:nvGraphicFramePr>
        <p:xfrm>
          <a:off x="1429173" y="1483360"/>
          <a:ext cx="6407574" cy="28312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36553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Estimating the number of people becoming proficient in </a:t>
            </a:r>
            <a:r>
              <a:rPr lang="en-US" dirty="0" err="1" smtClean="0"/>
              <a:t>Te</a:t>
            </a:r>
            <a:r>
              <a:rPr lang="en-US" dirty="0" smtClean="0"/>
              <a:t> Reo Māori through tertiary education</a:t>
            </a:r>
            <a:endParaRPr lang="en-NZ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5816839"/>
              </p:ext>
            </p:extLst>
          </p:nvPr>
        </p:nvGraphicFramePr>
        <p:xfrm>
          <a:off x="1610571" y="1268016"/>
          <a:ext cx="5922857" cy="29246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5668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1756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potential model for the changing numbers of </a:t>
            </a:r>
            <a:r>
              <a:rPr lang="en-US" dirty="0" err="1" smtClean="0"/>
              <a:t>Te</a:t>
            </a:r>
            <a:r>
              <a:rPr lang="en-US" dirty="0" smtClean="0"/>
              <a:t> Reo Māori speakers</a:t>
            </a:r>
            <a:endParaRPr lang="en-NZ" dirty="0"/>
          </a:p>
        </p:txBody>
      </p:sp>
      <p:grpSp>
        <p:nvGrpSpPr>
          <p:cNvPr id="15" name="Group 14"/>
          <p:cNvGrpSpPr/>
          <p:nvPr/>
        </p:nvGrpSpPr>
        <p:grpSpPr>
          <a:xfrm>
            <a:off x="2732672" y="1998125"/>
            <a:ext cx="1470906" cy="153704"/>
            <a:chOff x="2890729" y="1416668"/>
            <a:chExt cx="1470906" cy="153704"/>
          </a:xfrm>
        </p:grpSpPr>
        <p:sp>
          <p:nvSpPr>
            <p:cNvPr id="5" name="Freeform 4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6" name="Freeform 5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7" name="Freeform 6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8" name="Freeform 7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9" name="Freeform 8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0" name="Freeform 9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3" name="Freeform 12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4" name="Freeform 13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2732672" y="2150525"/>
            <a:ext cx="1470906" cy="153704"/>
            <a:chOff x="2890729" y="1416668"/>
            <a:chExt cx="1470906" cy="153704"/>
          </a:xfrm>
        </p:grpSpPr>
        <p:sp>
          <p:nvSpPr>
            <p:cNvPr id="17" name="Freeform 16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8" name="Freeform 17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9" name="Freeform 18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0" name="Freeform 19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1" name="Freeform 20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2" name="Freeform 21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3" name="Freeform 22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4" name="Freeform 23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5" name="Freeform 24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6" name="Freeform 25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2732672" y="2302925"/>
            <a:ext cx="1470906" cy="153704"/>
            <a:chOff x="2890729" y="1416668"/>
            <a:chExt cx="1470906" cy="153704"/>
          </a:xfrm>
        </p:grpSpPr>
        <p:sp>
          <p:nvSpPr>
            <p:cNvPr id="28" name="Freeform 27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9" name="Freeform 28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30" name="Freeform 29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32" name="Freeform 31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33" name="Freeform 32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34" name="Freeform 33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35" name="Freeform 34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36" name="Freeform 35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37" name="Freeform 36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732672" y="2455325"/>
            <a:ext cx="1470906" cy="153704"/>
            <a:chOff x="2890729" y="1416668"/>
            <a:chExt cx="1470906" cy="153704"/>
          </a:xfrm>
        </p:grpSpPr>
        <p:sp>
          <p:nvSpPr>
            <p:cNvPr id="39" name="Freeform 38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40" name="Freeform 39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41" name="Freeform 40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42" name="Freeform 41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43" name="Freeform 42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44" name="Freeform 43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2732672" y="2607725"/>
            <a:ext cx="1470906" cy="153704"/>
            <a:chOff x="2890729" y="1416668"/>
            <a:chExt cx="1470906" cy="153704"/>
          </a:xfrm>
        </p:grpSpPr>
        <p:sp>
          <p:nvSpPr>
            <p:cNvPr id="50" name="Freeform 49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53" name="Freeform 52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54" name="Freeform 53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55" name="Freeform 54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56" name="Freeform 55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57" name="Freeform 56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58" name="Freeform 57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59" name="Freeform 58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2732672" y="2760125"/>
            <a:ext cx="1470906" cy="153704"/>
            <a:chOff x="2890729" y="1416668"/>
            <a:chExt cx="1470906" cy="153704"/>
          </a:xfrm>
        </p:grpSpPr>
        <p:sp>
          <p:nvSpPr>
            <p:cNvPr id="61" name="Freeform 60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62" name="Freeform 61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63" name="Freeform 62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64" name="Freeform 63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65" name="Freeform 64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66" name="Freeform 65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67" name="Freeform 66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68" name="Freeform 67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69" name="Freeform 68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70" name="Freeform 69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2732672" y="2912525"/>
            <a:ext cx="1470906" cy="153704"/>
            <a:chOff x="2890729" y="1416668"/>
            <a:chExt cx="1470906" cy="153704"/>
          </a:xfrm>
        </p:grpSpPr>
        <p:sp>
          <p:nvSpPr>
            <p:cNvPr id="72" name="Freeform 71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73" name="Freeform 72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74" name="Freeform 73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75" name="Freeform 74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76" name="Freeform 75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77" name="Freeform 76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78" name="Freeform 77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79" name="Freeform 78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80" name="Freeform 79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81" name="Freeform 80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2732672" y="3064925"/>
            <a:ext cx="1470906" cy="153704"/>
            <a:chOff x="2890729" y="1416668"/>
            <a:chExt cx="1470906" cy="153704"/>
          </a:xfrm>
        </p:grpSpPr>
        <p:sp>
          <p:nvSpPr>
            <p:cNvPr id="83" name="Freeform 82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84" name="Freeform 83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85" name="Freeform 84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86" name="Freeform 85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87" name="Freeform 86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88" name="Freeform 87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89" name="Freeform 88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90" name="Freeform 89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91" name="Freeform 90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92" name="Freeform 91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93" name="Group 92"/>
          <p:cNvGrpSpPr/>
          <p:nvPr/>
        </p:nvGrpSpPr>
        <p:grpSpPr>
          <a:xfrm>
            <a:off x="2732672" y="3217325"/>
            <a:ext cx="1470906" cy="153704"/>
            <a:chOff x="2890729" y="1416668"/>
            <a:chExt cx="1470906" cy="153704"/>
          </a:xfrm>
        </p:grpSpPr>
        <p:sp>
          <p:nvSpPr>
            <p:cNvPr id="94" name="Freeform 93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95" name="Freeform 94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96" name="Freeform 95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97" name="Freeform 96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98" name="Freeform 97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99" name="Freeform 98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00" name="Freeform 99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01" name="Freeform 100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02" name="Freeform 101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03" name="Freeform 102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228" name="Group 227"/>
          <p:cNvGrpSpPr/>
          <p:nvPr/>
        </p:nvGrpSpPr>
        <p:grpSpPr>
          <a:xfrm>
            <a:off x="2732672" y="3369725"/>
            <a:ext cx="1321986" cy="153704"/>
            <a:chOff x="2732672" y="3200400"/>
            <a:chExt cx="1321986" cy="153704"/>
          </a:xfrm>
        </p:grpSpPr>
        <p:sp>
          <p:nvSpPr>
            <p:cNvPr id="105" name="Freeform 104"/>
            <p:cNvSpPr/>
            <p:nvPr/>
          </p:nvSpPr>
          <p:spPr>
            <a:xfrm>
              <a:off x="2732672" y="32004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06" name="Freeform 105"/>
            <p:cNvSpPr/>
            <p:nvPr/>
          </p:nvSpPr>
          <p:spPr>
            <a:xfrm>
              <a:off x="2881590" y="32004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07" name="Freeform 106"/>
            <p:cNvSpPr/>
            <p:nvPr/>
          </p:nvSpPr>
          <p:spPr>
            <a:xfrm>
              <a:off x="3030508" y="32004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08" name="Freeform 107"/>
            <p:cNvSpPr/>
            <p:nvPr/>
          </p:nvSpPr>
          <p:spPr>
            <a:xfrm>
              <a:off x="3179426" y="32004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09" name="Freeform 108"/>
            <p:cNvSpPr/>
            <p:nvPr/>
          </p:nvSpPr>
          <p:spPr>
            <a:xfrm>
              <a:off x="3328344" y="32004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10" name="Freeform 109"/>
            <p:cNvSpPr/>
            <p:nvPr/>
          </p:nvSpPr>
          <p:spPr>
            <a:xfrm>
              <a:off x="3477262" y="32004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11" name="Freeform 110"/>
            <p:cNvSpPr/>
            <p:nvPr/>
          </p:nvSpPr>
          <p:spPr>
            <a:xfrm>
              <a:off x="3626180" y="32004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12" name="Freeform 111"/>
            <p:cNvSpPr/>
            <p:nvPr/>
          </p:nvSpPr>
          <p:spPr>
            <a:xfrm>
              <a:off x="3775098" y="32004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13" name="Freeform 112"/>
            <p:cNvSpPr/>
            <p:nvPr/>
          </p:nvSpPr>
          <p:spPr>
            <a:xfrm>
              <a:off x="3924016" y="32004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sp>
        <p:nvSpPr>
          <p:cNvPr id="114" name="Freeform 113"/>
          <p:cNvSpPr/>
          <p:nvPr/>
        </p:nvSpPr>
        <p:spPr>
          <a:xfrm>
            <a:off x="4072936" y="33697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16" name="Freeform 115"/>
          <p:cNvSpPr/>
          <p:nvPr/>
        </p:nvSpPr>
        <p:spPr>
          <a:xfrm>
            <a:off x="4225336" y="19981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17" name="Freeform 116"/>
          <p:cNvSpPr/>
          <p:nvPr/>
        </p:nvSpPr>
        <p:spPr>
          <a:xfrm>
            <a:off x="4374254" y="19981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18" name="Freeform 117"/>
          <p:cNvSpPr/>
          <p:nvPr/>
        </p:nvSpPr>
        <p:spPr>
          <a:xfrm>
            <a:off x="4523172" y="19981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19" name="Freeform 118"/>
          <p:cNvSpPr/>
          <p:nvPr/>
        </p:nvSpPr>
        <p:spPr>
          <a:xfrm>
            <a:off x="4672090" y="19981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20" name="Freeform 119"/>
          <p:cNvSpPr/>
          <p:nvPr/>
        </p:nvSpPr>
        <p:spPr>
          <a:xfrm>
            <a:off x="4821008" y="19981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21" name="Freeform 120"/>
          <p:cNvSpPr/>
          <p:nvPr/>
        </p:nvSpPr>
        <p:spPr>
          <a:xfrm>
            <a:off x="4969926" y="19981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22" name="Freeform 121"/>
          <p:cNvSpPr/>
          <p:nvPr/>
        </p:nvSpPr>
        <p:spPr>
          <a:xfrm>
            <a:off x="5118844" y="19981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27" name="Freeform 126"/>
          <p:cNvSpPr/>
          <p:nvPr/>
        </p:nvSpPr>
        <p:spPr>
          <a:xfrm>
            <a:off x="4225336" y="21505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28" name="Freeform 127"/>
          <p:cNvSpPr/>
          <p:nvPr/>
        </p:nvSpPr>
        <p:spPr>
          <a:xfrm>
            <a:off x="4374254" y="21505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29" name="Freeform 128"/>
          <p:cNvSpPr/>
          <p:nvPr/>
        </p:nvSpPr>
        <p:spPr>
          <a:xfrm>
            <a:off x="4523172" y="21505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30" name="Freeform 129"/>
          <p:cNvSpPr/>
          <p:nvPr/>
        </p:nvSpPr>
        <p:spPr>
          <a:xfrm>
            <a:off x="4672090" y="21505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31" name="Freeform 130"/>
          <p:cNvSpPr/>
          <p:nvPr/>
        </p:nvSpPr>
        <p:spPr>
          <a:xfrm>
            <a:off x="4821008" y="21505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32" name="Freeform 131"/>
          <p:cNvSpPr/>
          <p:nvPr/>
        </p:nvSpPr>
        <p:spPr>
          <a:xfrm>
            <a:off x="4969926" y="21505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33" name="Freeform 132"/>
          <p:cNvSpPr/>
          <p:nvPr/>
        </p:nvSpPr>
        <p:spPr>
          <a:xfrm>
            <a:off x="5118844" y="21505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38" name="Freeform 137"/>
          <p:cNvSpPr/>
          <p:nvPr/>
        </p:nvSpPr>
        <p:spPr>
          <a:xfrm>
            <a:off x="4225336" y="23029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39" name="Freeform 138"/>
          <p:cNvSpPr/>
          <p:nvPr/>
        </p:nvSpPr>
        <p:spPr>
          <a:xfrm>
            <a:off x="4374254" y="23029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40" name="Freeform 139"/>
          <p:cNvSpPr/>
          <p:nvPr/>
        </p:nvSpPr>
        <p:spPr>
          <a:xfrm>
            <a:off x="4523172" y="23029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41" name="Freeform 140"/>
          <p:cNvSpPr/>
          <p:nvPr/>
        </p:nvSpPr>
        <p:spPr>
          <a:xfrm>
            <a:off x="4672090" y="23029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42" name="Freeform 141"/>
          <p:cNvSpPr/>
          <p:nvPr/>
        </p:nvSpPr>
        <p:spPr>
          <a:xfrm>
            <a:off x="4821008" y="23029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43" name="Freeform 142"/>
          <p:cNvSpPr/>
          <p:nvPr/>
        </p:nvSpPr>
        <p:spPr>
          <a:xfrm>
            <a:off x="4969926" y="23029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44" name="Freeform 143"/>
          <p:cNvSpPr/>
          <p:nvPr/>
        </p:nvSpPr>
        <p:spPr>
          <a:xfrm>
            <a:off x="5118844" y="230292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grpSp>
        <p:nvGrpSpPr>
          <p:cNvPr id="262" name="Group 261"/>
          <p:cNvGrpSpPr/>
          <p:nvPr/>
        </p:nvGrpSpPr>
        <p:grpSpPr>
          <a:xfrm>
            <a:off x="5267762" y="1998125"/>
            <a:ext cx="428480" cy="458504"/>
            <a:chOff x="5267762" y="1828800"/>
            <a:chExt cx="428480" cy="458504"/>
          </a:xfrm>
        </p:grpSpPr>
        <p:sp>
          <p:nvSpPr>
            <p:cNvPr id="123" name="Freeform 122"/>
            <p:cNvSpPr/>
            <p:nvPr/>
          </p:nvSpPr>
          <p:spPr>
            <a:xfrm>
              <a:off x="5267762" y="18288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24" name="Freeform 123"/>
            <p:cNvSpPr/>
            <p:nvPr/>
          </p:nvSpPr>
          <p:spPr>
            <a:xfrm>
              <a:off x="5416680" y="18288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25" name="Freeform 124"/>
            <p:cNvSpPr/>
            <p:nvPr/>
          </p:nvSpPr>
          <p:spPr>
            <a:xfrm>
              <a:off x="5565600" y="18288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34" name="Freeform 133"/>
            <p:cNvSpPr/>
            <p:nvPr/>
          </p:nvSpPr>
          <p:spPr>
            <a:xfrm>
              <a:off x="5267762" y="19812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35" name="Freeform 134"/>
            <p:cNvSpPr/>
            <p:nvPr/>
          </p:nvSpPr>
          <p:spPr>
            <a:xfrm>
              <a:off x="5416680" y="19812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36" name="Freeform 135"/>
            <p:cNvSpPr/>
            <p:nvPr/>
          </p:nvSpPr>
          <p:spPr>
            <a:xfrm>
              <a:off x="5565600" y="19812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45" name="Freeform 144"/>
            <p:cNvSpPr/>
            <p:nvPr/>
          </p:nvSpPr>
          <p:spPr>
            <a:xfrm>
              <a:off x="5267762" y="21336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46" name="Freeform 145"/>
            <p:cNvSpPr/>
            <p:nvPr/>
          </p:nvSpPr>
          <p:spPr>
            <a:xfrm>
              <a:off x="5416680" y="21336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47" name="Freeform 146"/>
            <p:cNvSpPr/>
            <p:nvPr/>
          </p:nvSpPr>
          <p:spPr>
            <a:xfrm>
              <a:off x="5565600" y="21336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148" name="Group 147"/>
          <p:cNvGrpSpPr/>
          <p:nvPr/>
        </p:nvGrpSpPr>
        <p:grpSpPr>
          <a:xfrm>
            <a:off x="4225336" y="2455325"/>
            <a:ext cx="1470906" cy="153704"/>
            <a:chOff x="2890729" y="1416668"/>
            <a:chExt cx="1470906" cy="153704"/>
          </a:xfrm>
        </p:grpSpPr>
        <p:sp>
          <p:nvSpPr>
            <p:cNvPr id="149" name="Freeform 148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50" name="Freeform 149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51" name="Freeform 150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52" name="Freeform 151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53" name="Freeform 152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54" name="Freeform 153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55" name="Freeform 154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56" name="Freeform 155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57" name="Freeform 156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58" name="Freeform 157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159" name="Group 158"/>
          <p:cNvGrpSpPr/>
          <p:nvPr/>
        </p:nvGrpSpPr>
        <p:grpSpPr>
          <a:xfrm>
            <a:off x="4225336" y="2607725"/>
            <a:ext cx="1470906" cy="153704"/>
            <a:chOff x="2890729" y="1416668"/>
            <a:chExt cx="1470906" cy="153704"/>
          </a:xfrm>
        </p:grpSpPr>
        <p:sp>
          <p:nvSpPr>
            <p:cNvPr id="160" name="Freeform 159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61" name="Freeform 160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62" name="Freeform 161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63" name="Freeform 162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64" name="Freeform 163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65" name="Freeform 164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66" name="Freeform 165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67" name="Freeform 166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68" name="Freeform 167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69" name="Freeform 168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170" name="Group 169"/>
          <p:cNvGrpSpPr/>
          <p:nvPr/>
        </p:nvGrpSpPr>
        <p:grpSpPr>
          <a:xfrm>
            <a:off x="4225336" y="2760125"/>
            <a:ext cx="1470906" cy="153704"/>
            <a:chOff x="2890729" y="1416668"/>
            <a:chExt cx="1470906" cy="153704"/>
          </a:xfrm>
        </p:grpSpPr>
        <p:sp>
          <p:nvSpPr>
            <p:cNvPr id="171" name="Freeform 170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72" name="Freeform 171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73" name="Freeform 172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74" name="Freeform 173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75" name="Freeform 174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76" name="Freeform 175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77" name="Freeform 176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78" name="Freeform 177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79" name="Freeform 178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80" name="Freeform 179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181" name="Group 180"/>
          <p:cNvGrpSpPr/>
          <p:nvPr/>
        </p:nvGrpSpPr>
        <p:grpSpPr>
          <a:xfrm>
            <a:off x="4225336" y="2912525"/>
            <a:ext cx="1470906" cy="153704"/>
            <a:chOff x="2890729" y="1416668"/>
            <a:chExt cx="1470906" cy="153704"/>
          </a:xfrm>
        </p:grpSpPr>
        <p:sp>
          <p:nvSpPr>
            <p:cNvPr id="182" name="Freeform 181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83" name="Freeform 182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84" name="Freeform 183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85" name="Freeform 184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86" name="Freeform 185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87" name="Freeform 186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88" name="Freeform 187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89" name="Freeform 188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90" name="Freeform 189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91" name="Freeform 190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192" name="Group 191"/>
          <p:cNvGrpSpPr/>
          <p:nvPr/>
        </p:nvGrpSpPr>
        <p:grpSpPr>
          <a:xfrm>
            <a:off x="4225336" y="3064925"/>
            <a:ext cx="1470906" cy="153704"/>
            <a:chOff x="2890729" y="1416668"/>
            <a:chExt cx="1470906" cy="153704"/>
          </a:xfrm>
        </p:grpSpPr>
        <p:sp>
          <p:nvSpPr>
            <p:cNvPr id="193" name="Freeform 192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94" name="Freeform 193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95" name="Freeform 194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96" name="Freeform 195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97" name="Freeform 196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98" name="Freeform 197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99" name="Freeform 198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00" name="Freeform 199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01" name="Freeform 200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02" name="Freeform 201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209" name="Group 208"/>
          <p:cNvGrpSpPr/>
          <p:nvPr/>
        </p:nvGrpSpPr>
        <p:grpSpPr>
          <a:xfrm>
            <a:off x="4228818" y="3218629"/>
            <a:ext cx="875232" cy="153704"/>
            <a:chOff x="4377736" y="3048000"/>
            <a:chExt cx="875232" cy="153704"/>
          </a:xfrm>
        </p:grpSpPr>
        <p:sp>
          <p:nvSpPr>
            <p:cNvPr id="203" name="Freeform 202"/>
            <p:cNvSpPr/>
            <p:nvPr/>
          </p:nvSpPr>
          <p:spPr>
            <a:xfrm>
              <a:off x="4377736" y="30480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04" name="Freeform 203"/>
            <p:cNvSpPr/>
            <p:nvPr/>
          </p:nvSpPr>
          <p:spPr>
            <a:xfrm>
              <a:off x="4526654" y="30480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05" name="Freeform 204"/>
            <p:cNvSpPr/>
            <p:nvPr/>
          </p:nvSpPr>
          <p:spPr>
            <a:xfrm>
              <a:off x="4675572" y="30480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06" name="Freeform 205"/>
            <p:cNvSpPr/>
            <p:nvPr/>
          </p:nvSpPr>
          <p:spPr>
            <a:xfrm>
              <a:off x="4824490" y="30480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07" name="Freeform 206"/>
            <p:cNvSpPr/>
            <p:nvPr/>
          </p:nvSpPr>
          <p:spPr>
            <a:xfrm>
              <a:off x="4973408" y="30480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08" name="Freeform 207"/>
            <p:cNvSpPr/>
            <p:nvPr/>
          </p:nvSpPr>
          <p:spPr>
            <a:xfrm>
              <a:off x="5122326" y="3048000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sp>
        <p:nvSpPr>
          <p:cNvPr id="219" name="Freeform 218"/>
          <p:cNvSpPr/>
          <p:nvPr/>
        </p:nvSpPr>
        <p:spPr>
          <a:xfrm>
            <a:off x="2736154" y="3728712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20" name="Freeform 219"/>
          <p:cNvSpPr/>
          <p:nvPr/>
        </p:nvSpPr>
        <p:spPr>
          <a:xfrm>
            <a:off x="2885072" y="3728712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21" name="Freeform 220"/>
          <p:cNvSpPr/>
          <p:nvPr/>
        </p:nvSpPr>
        <p:spPr>
          <a:xfrm>
            <a:off x="3033990" y="3728712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22" name="Freeform 221"/>
          <p:cNvSpPr/>
          <p:nvPr/>
        </p:nvSpPr>
        <p:spPr>
          <a:xfrm>
            <a:off x="3182908" y="3728712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23" name="Freeform 222"/>
          <p:cNvSpPr/>
          <p:nvPr/>
        </p:nvSpPr>
        <p:spPr>
          <a:xfrm>
            <a:off x="3331826" y="3728712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24" name="Freeform 223"/>
          <p:cNvSpPr/>
          <p:nvPr/>
        </p:nvSpPr>
        <p:spPr>
          <a:xfrm>
            <a:off x="3480744" y="3728712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25" name="Freeform 224"/>
          <p:cNvSpPr/>
          <p:nvPr/>
        </p:nvSpPr>
        <p:spPr>
          <a:xfrm>
            <a:off x="3629662" y="3728712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26" name="Freeform 225"/>
          <p:cNvSpPr/>
          <p:nvPr/>
        </p:nvSpPr>
        <p:spPr>
          <a:xfrm>
            <a:off x="3778580" y="3728712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27" name="Freeform 226"/>
          <p:cNvSpPr/>
          <p:nvPr/>
        </p:nvSpPr>
        <p:spPr>
          <a:xfrm>
            <a:off x="3927498" y="3728712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29" name="TextBox 228"/>
          <p:cNvSpPr txBox="1"/>
          <p:nvPr/>
        </p:nvSpPr>
        <p:spPr>
          <a:xfrm>
            <a:off x="1353029" y="3574731"/>
            <a:ext cx="1532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rgbClr val="90CD97"/>
                </a:solidFill>
              </a:rPr>
              <a:t>New speakers from tertiary education</a:t>
            </a:r>
            <a:endParaRPr lang="en-NZ" sz="1200" b="1" dirty="0">
              <a:solidFill>
                <a:srgbClr val="90CD97"/>
              </a:solidFill>
            </a:endParaRPr>
          </a:p>
        </p:txBody>
      </p:sp>
      <p:grpSp>
        <p:nvGrpSpPr>
          <p:cNvPr id="241" name="Group 240"/>
          <p:cNvGrpSpPr/>
          <p:nvPr/>
        </p:nvGrpSpPr>
        <p:grpSpPr>
          <a:xfrm>
            <a:off x="887729" y="3218629"/>
            <a:ext cx="1470906" cy="153704"/>
            <a:chOff x="2890729" y="1416668"/>
            <a:chExt cx="1470906" cy="153704"/>
          </a:xfrm>
          <a:solidFill>
            <a:schemeClr val="tx1"/>
          </a:solidFill>
        </p:grpSpPr>
        <p:sp>
          <p:nvSpPr>
            <p:cNvPr id="242" name="Freeform 241"/>
            <p:cNvSpPr/>
            <p:nvPr/>
          </p:nvSpPr>
          <p:spPr>
            <a:xfrm>
              <a:off x="289072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43" name="Freeform 242"/>
            <p:cNvSpPr/>
            <p:nvPr/>
          </p:nvSpPr>
          <p:spPr>
            <a:xfrm>
              <a:off x="303964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44" name="Freeform 243"/>
            <p:cNvSpPr/>
            <p:nvPr/>
          </p:nvSpPr>
          <p:spPr>
            <a:xfrm>
              <a:off x="318856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45" name="Freeform 244"/>
            <p:cNvSpPr/>
            <p:nvPr/>
          </p:nvSpPr>
          <p:spPr>
            <a:xfrm>
              <a:off x="333748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46" name="Freeform 245"/>
            <p:cNvSpPr/>
            <p:nvPr/>
          </p:nvSpPr>
          <p:spPr>
            <a:xfrm>
              <a:off x="3486401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47" name="Freeform 246"/>
            <p:cNvSpPr/>
            <p:nvPr/>
          </p:nvSpPr>
          <p:spPr>
            <a:xfrm>
              <a:off x="3635319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48" name="Freeform 247"/>
            <p:cNvSpPr/>
            <p:nvPr/>
          </p:nvSpPr>
          <p:spPr>
            <a:xfrm>
              <a:off x="3784237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49" name="Freeform 248"/>
            <p:cNvSpPr/>
            <p:nvPr/>
          </p:nvSpPr>
          <p:spPr>
            <a:xfrm>
              <a:off x="3933155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50" name="Freeform 249"/>
            <p:cNvSpPr/>
            <p:nvPr/>
          </p:nvSpPr>
          <p:spPr>
            <a:xfrm>
              <a:off x="408207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51" name="Freeform 250"/>
            <p:cNvSpPr/>
            <p:nvPr/>
          </p:nvSpPr>
          <p:spPr>
            <a:xfrm>
              <a:off x="4230993" y="1416668"/>
              <a:ext cx="130642" cy="153704"/>
            </a:xfrm>
            <a:custGeom>
              <a:avLst/>
              <a:gdLst>
                <a:gd name="connsiteX0" fmla="*/ 196414 w 1828802"/>
                <a:gd name="connsiteY0" fmla="*/ 851337 h 3930211"/>
                <a:gd name="connsiteX1" fmla="*/ 1632389 w 1828802"/>
                <a:gd name="connsiteY1" fmla="*/ 851337 h 3930211"/>
                <a:gd name="connsiteX2" fmla="*/ 1828802 w 1828802"/>
                <a:gd name="connsiteY2" fmla="*/ 1047750 h 3930211"/>
                <a:gd name="connsiteX3" fmla="*/ 1828801 w 1828802"/>
                <a:gd name="connsiteY3" fmla="*/ 1244162 h 3930211"/>
                <a:gd name="connsiteX4" fmla="*/ 1828800 w 1828802"/>
                <a:gd name="connsiteY4" fmla="*/ 2339127 h 3930211"/>
                <a:gd name="connsiteX5" fmla="*/ 1718605 w 1828802"/>
                <a:gd name="connsiteY5" fmla="*/ 2449322 h 3930211"/>
                <a:gd name="connsiteX6" fmla="*/ 1718606 w 1828802"/>
                <a:gd name="connsiteY6" fmla="*/ 2449321 h 3930211"/>
                <a:gd name="connsiteX7" fmla="*/ 1608411 w 1828802"/>
                <a:gd name="connsiteY7" fmla="*/ 2339126 h 3930211"/>
                <a:gd name="connsiteX8" fmla="*/ 1608411 w 1828802"/>
                <a:gd name="connsiteY8" fmla="*/ 1244162 h 3930211"/>
                <a:gd name="connsiteX9" fmla="*/ 1349755 w 1828802"/>
                <a:gd name="connsiteY9" fmla="*/ 1244162 h 3930211"/>
                <a:gd name="connsiteX10" fmla="*/ 1349755 w 1828802"/>
                <a:gd name="connsiteY10" fmla="*/ 2449561 h 3930211"/>
                <a:gd name="connsiteX11" fmla="*/ 1349756 w 1828802"/>
                <a:gd name="connsiteY11" fmla="*/ 2449566 h 3930211"/>
                <a:gd name="connsiteX12" fmla="*/ 1349756 w 1828802"/>
                <a:gd name="connsiteY12" fmla="*/ 3805235 h 3930211"/>
                <a:gd name="connsiteX13" fmla="*/ 1224781 w 1828802"/>
                <a:gd name="connsiteY13" fmla="*/ 3930210 h 3930211"/>
                <a:gd name="connsiteX14" fmla="*/ 1099806 w 1828802"/>
                <a:gd name="connsiteY14" fmla="*/ 3805235 h 3930211"/>
                <a:gd name="connsiteX15" fmla="*/ 1099806 w 1828802"/>
                <a:gd name="connsiteY15" fmla="*/ 2577662 h 3930211"/>
                <a:gd name="connsiteX16" fmla="*/ 738843 w 1828802"/>
                <a:gd name="connsiteY16" fmla="*/ 2577662 h 3930211"/>
                <a:gd name="connsiteX17" fmla="*/ 738843 w 1828802"/>
                <a:gd name="connsiteY17" fmla="*/ 3805236 h 3930211"/>
                <a:gd name="connsiteX18" fmla="*/ 613868 w 1828802"/>
                <a:gd name="connsiteY18" fmla="*/ 3930211 h 3930211"/>
                <a:gd name="connsiteX19" fmla="*/ 488893 w 1828802"/>
                <a:gd name="connsiteY19" fmla="*/ 3805236 h 3930211"/>
                <a:gd name="connsiteX20" fmla="*/ 488893 w 1828802"/>
                <a:gd name="connsiteY20" fmla="*/ 2577662 h 3930211"/>
                <a:gd name="connsiteX21" fmla="*/ 488893 w 1828802"/>
                <a:gd name="connsiteY21" fmla="*/ 2449567 h 3930211"/>
                <a:gd name="connsiteX22" fmla="*/ 488893 w 1828802"/>
                <a:gd name="connsiteY22" fmla="*/ 1244162 h 3930211"/>
                <a:gd name="connsiteX23" fmla="*/ 228292 w 1828802"/>
                <a:gd name="connsiteY23" fmla="*/ 1244162 h 3930211"/>
                <a:gd name="connsiteX24" fmla="*/ 228292 w 1828802"/>
                <a:gd name="connsiteY24" fmla="*/ 2313415 h 3930211"/>
                <a:gd name="connsiteX25" fmla="*/ 114146 w 1828802"/>
                <a:gd name="connsiteY25" fmla="*/ 2427561 h 3930211"/>
                <a:gd name="connsiteX26" fmla="*/ 0 w 1828802"/>
                <a:gd name="connsiteY26" fmla="*/ 2313415 h 3930211"/>
                <a:gd name="connsiteX27" fmla="*/ 0 w 1828802"/>
                <a:gd name="connsiteY27" fmla="*/ 1173719 h 3930211"/>
                <a:gd name="connsiteX28" fmla="*/ 1 w 1828802"/>
                <a:gd name="connsiteY28" fmla="*/ 1173714 h 3930211"/>
                <a:gd name="connsiteX29" fmla="*/ 1 w 1828802"/>
                <a:gd name="connsiteY29" fmla="*/ 1047750 h 3930211"/>
                <a:gd name="connsiteX30" fmla="*/ 196414 w 1828802"/>
                <a:gd name="connsiteY30" fmla="*/ 851337 h 3930211"/>
                <a:gd name="connsiteX31" fmla="*/ 914401 w 1828802"/>
                <a:gd name="connsiteY31" fmla="*/ 0 h 3930211"/>
                <a:gd name="connsiteX32" fmla="*/ 1269125 w 1828802"/>
                <a:gd name="connsiteY32" fmla="*/ 354724 h 3930211"/>
                <a:gd name="connsiteX33" fmla="*/ 914401 w 1828802"/>
                <a:gd name="connsiteY33" fmla="*/ 709448 h 3930211"/>
                <a:gd name="connsiteX34" fmla="*/ 559677 w 1828802"/>
                <a:gd name="connsiteY34" fmla="*/ 354724 h 3930211"/>
                <a:gd name="connsiteX35" fmla="*/ 914401 w 1828802"/>
                <a:gd name="connsiteY35" fmla="*/ 0 h 3930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28802" h="3930211">
                  <a:moveTo>
                    <a:pt x="196414" y="851337"/>
                  </a:moveTo>
                  <a:lnTo>
                    <a:pt x="1632389" y="851337"/>
                  </a:lnTo>
                  <a:cubicBezTo>
                    <a:pt x="1740865" y="851337"/>
                    <a:pt x="1828802" y="939274"/>
                    <a:pt x="1828802" y="1047750"/>
                  </a:cubicBezTo>
                  <a:cubicBezTo>
                    <a:pt x="1828802" y="1113221"/>
                    <a:pt x="1828801" y="1178691"/>
                    <a:pt x="1828801" y="1244162"/>
                  </a:cubicBezTo>
                  <a:lnTo>
                    <a:pt x="1828800" y="2339127"/>
                  </a:lnTo>
                  <a:cubicBezTo>
                    <a:pt x="1828800" y="2399986"/>
                    <a:pt x="1779464" y="2449322"/>
                    <a:pt x="1718605" y="2449322"/>
                  </a:cubicBezTo>
                  <a:lnTo>
                    <a:pt x="1718606" y="2449321"/>
                  </a:lnTo>
                  <a:cubicBezTo>
                    <a:pt x="1657747" y="2449321"/>
                    <a:pt x="1608411" y="2399985"/>
                    <a:pt x="1608411" y="2339126"/>
                  </a:cubicBezTo>
                  <a:lnTo>
                    <a:pt x="1608411" y="1244162"/>
                  </a:lnTo>
                  <a:lnTo>
                    <a:pt x="1349755" y="1244162"/>
                  </a:lnTo>
                  <a:lnTo>
                    <a:pt x="1349755" y="2449561"/>
                  </a:lnTo>
                  <a:lnTo>
                    <a:pt x="1349756" y="2449566"/>
                  </a:lnTo>
                  <a:lnTo>
                    <a:pt x="1349756" y="3805235"/>
                  </a:lnTo>
                  <a:cubicBezTo>
                    <a:pt x="1349756" y="3874257"/>
                    <a:pt x="1293803" y="3930210"/>
                    <a:pt x="1224781" y="3930210"/>
                  </a:cubicBezTo>
                  <a:cubicBezTo>
                    <a:pt x="1155759" y="3930210"/>
                    <a:pt x="1099806" y="3874257"/>
                    <a:pt x="1099806" y="3805235"/>
                  </a:cubicBezTo>
                  <a:lnTo>
                    <a:pt x="1099806" y="2577662"/>
                  </a:lnTo>
                  <a:lnTo>
                    <a:pt x="738843" y="2577662"/>
                  </a:lnTo>
                  <a:lnTo>
                    <a:pt x="738843" y="3805236"/>
                  </a:lnTo>
                  <a:cubicBezTo>
                    <a:pt x="738843" y="3874258"/>
                    <a:pt x="682890" y="3930211"/>
                    <a:pt x="613868" y="3930211"/>
                  </a:cubicBezTo>
                  <a:cubicBezTo>
                    <a:pt x="544846" y="3930211"/>
                    <a:pt x="488893" y="3874258"/>
                    <a:pt x="488893" y="3805236"/>
                  </a:cubicBezTo>
                  <a:lnTo>
                    <a:pt x="488893" y="2577662"/>
                  </a:lnTo>
                  <a:lnTo>
                    <a:pt x="488893" y="2449567"/>
                  </a:lnTo>
                  <a:lnTo>
                    <a:pt x="488893" y="1244162"/>
                  </a:lnTo>
                  <a:lnTo>
                    <a:pt x="228292" y="1244162"/>
                  </a:lnTo>
                  <a:lnTo>
                    <a:pt x="228292" y="2313415"/>
                  </a:lnTo>
                  <a:cubicBezTo>
                    <a:pt x="228292" y="2376456"/>
                    <a:pt x="177187" y="2427561"/>
                    <a:pt x="114146" y="2427561"/>
                  </a:cubicBezTo>
                  <a:cubicBezTo>
                    <a:pt x="51105" y="2427561"/>
                    <a:pt x="0" y="2376456"/>
                    <a:pt x="0" y="2313415"/>
                  </a:cubicBezTo>
                  <a:lnTo>
                    <a:pt x="0" y="1173719"/>
                  </a:lnTo>
                  <a:lnTo>
                    <a:pt x="1" y="1173714"/>
                  </a:lnTo>
                  <a:lnTo>
                    <a:pt x="1" y="1047750"/>
                  </a:lnTo>
                  <a:cubicBezTo>
                    <a:pt x="1" y="939274"/>
                    <a:pt x="87938" y="851337"/>
                    <a:pt x="196414" y="851337"/>
                  </a:cubicBezTo>
                  <a:close/>
                  <a:moveTo>
                    <a:pt x="914401" y="0"/>
                  </a:moveTo>
                  <a:cubicBezTo>
                    <a:pt x="1110310" y="0"/>
                    <a:pt x="1269125" y="158815"/>
                    <a:pt x="1269125" y="354724"/>
                  </a:cubicBezTo>
                  <a:cubicBezTo>
                    <a:pt x="1269125" y="550633"/>
                    <a:pt x="1110310" y="709448"/>
                    <a:pt x="914401" y="709448"/>
                  </a:cubicBezTo>
                  <a:cubicBezTo>
                    <a:pt x="718492" y="709448"/>
                    <a:pt x="559677" y="550633"/>
                    <a:pt x="559677" y="354724"/>
                  </a:cubicBezTo>
                  <a:cubicBezTo>
                    <a:pt x="559677" y="158815"/>
                    <a:pt x="718492" y="0"/>
                    <a:pt x="91440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sp>
        <p:nvSpPr>
          <p:cNvPr id="252" name="TextBox 251"/>
          <p:cNvSpPr txBox="1"/>
          <p:nvPr/>
        </p:nvSpPr>
        <p:spPr>
          <a:xfrm>
            <a:off x="323087" y="2697683"/>
            <a:ext cx="16070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New speakers learning from </a:t>
            </a:r>
            <a:r>
              <a:rPr lang="en-US" sz="1200" b="1" dirty="0" err="1" smtClean="0"/>
              <a:t>whānau</a:t>
            </a:r>
            <a:endParaRPr lang="en-NZ" sz="1200" b="1" dirty="0"/>
          </a:p>
        </p:txBody>
      </p:sp>
      <p:sp>
        <p:nvSpPr>
          <p:cNvPr id="253" name="Freeform 252"/>
          <p:cNvSpPr/>
          <p:nvPr/>
        </p:nvSpPr>
        <p:spPr>
          <a:xfrm>
            <a:off x="6402295" y="1996821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54" name="Freeform 253"/>
          <p:cNvSpPr/>
          <p:nvPr/>
        </p:nvSpPr>
        <p:spPr>
          <a:xfrm>
            <a:off x="6551213" y="1996821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55" name="Freeform 254"/>
          <p:cNvSpPr/>
          <p:nvPr/>
        </p:nvSpPr>
        <p:spPr>
          <a:xfrm>
            <a:off x="6700133" y="1996821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56" name="Freeform 255"/>
          <p:cNvSpPr/>
          <p:nvPr/>
        </p:nvSpPr>
        <p:spPr>
          <a:xfrm>
            <a:off x="6402295" y="2149221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57" name="Freeform 256"/>
          <p:cNvSpPr/>
          <p:nvPr/>
        </p:nvSpPr>
        <p:spPr>
          <a:xfrm>
            <a:off x="6551213" y="2149221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58" name="Freeform 257"/>
          <p:cNvSpPr/>
          <p:nvPr/>
        </p:nvSpPr>
        <p:spPr>
          <a:xfrm>
            <a:off x="6700133" y="2149221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59" name="Freeform 258"/>
          <p:cNvSpPr/>
          <p:nvPr/>
        </p:nvSpPr>
        <p:spPr>
          <a:xfrm>
            <a:off x="6402295" y="2301621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60" name="Freeform 259"/>
          <p:cNvSpPr/>
          <p:nvPr/>
        </p:nvSpPr>
        <p:spPr>
          <a:xfrm>
            <a:off x="6551213" y="2301621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61" name="Freeform 260"/>
          <p:cNvSpPr/>
          <p:nvPr/>
        </p:nvSpPr>
        <p:spPr>
          <a:xfrm>
            <a:off x="6700133" y="2301621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63" name="TextBox 262"/>
          <p:cNvSpPr txBox="1"/>
          <p:nvPr/>
        </p:nvSpPr>
        <p:spPr>
          <a:xfrm>
            <a:off x="6823268" y="1920996"/>
            <a:ext cx="1607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Loss of speakers: emigration, death, language loss</a:t>
            </a:r>
            <a:endParaRPr lang="en-NZ" sz="1200" b="1" dirty="0"/>
          </a:p>
        </p:txBody>
      </p:sp>
      <p:sp>
        <p:nvSpPr>
          <p:cNvPr id="264" name="Freeform 263"/>
          <p:cNvSpPr/>
          <p:nvPr/>
        </p:nvSpPr>
        <p:spPr>
          <a:xfrm>
            <a:off x="2727250" y="1771985"/>
            <a:ext cx="130642" cy="153704"/>
          </a:xfrm>
          <a:custGeom>
            <a:avLst/>
            <a:gdLst>
              <a:gd name="connsiteX0" fmla="*/ 196414 w 1828802"/>
              <a:gd name="connsiteY0" fmla="*/ 851337 h 3930211"/>
              <a:gd name="connsiteX1" fmla="*/ 1632389 w 1828802"/>
              <a:gd name="connsiteY1" fmla="*/ 851337 h 3930211"/>
              <a:gd name="connsiteX2" fmla="*/ 1828802 w 1828802"/>
              <a:gd name="connsiteY2" fmla="*/ 1047750 h 3930211"/>
              <a:gd name="connsiteX3" fmla="*/ 1828801 w 1828802"/>
              <a:gd name="connsiteY3" fmla="*/ 1244162 h 3930211"/>
              <a:gd name="connsiteX4" fmla="*/ 1828800 w 1828802"/>
              <a:gd name="connsiteY4" fmla="*/ 2339127 h 3930211"/>
              <a:gd name="connsiteX5" fmla="*/ 1718605 w 1828802"/>
              <a:gd name="connsiteY5" fmla="*/ 2449322 h 3930211"/>
              <a:gd name="connsiteX6" fmla="*/ 1718606 w 1828802"/>
              <a:gd name="connsiteY6" fmla="*/ 2449321 h 3930211"/>
              <a:gd name="connsiteX7" fmla="*/ 1608411 w 1828802"/>
              <a:gd name="connsiteY7" fmla="*/ 2339126 h 3930211"/>
              <a:gd name="connsiteX8" fmla="*/ 1608411 w 1828802"/>
              <a:gd name="connsiteY8" fmla="*/ 1244162 h 3930211"/>
              <a:gd name="connsiteX9" fmla="*/ 1349755 w 1828802"/>
              <a:gd name="connsiteY9" fmla="*/ 1244162 h 3930211"/>
              <a:gd name="connsiteX10" fmla="*/ 1349755 w 1828802"/>
              <a:gd name="connsiteY10" fmla="*/ 2449561 h 3930211"/>
              <a:gd name="connsiteX11" fmla="*/ 1349756 w 1828802"/>
              <a:gd name="connsiteY11" fmla="*/ 2449566 h 3930211"/>
              <a:gd name="connsiteX12" fmla="*/ 1349756 w 1828802"/>
              <a:gd name="connsiteY12" fmla="*/ 3805235 h 3930211"/>
              <a:gd name="connsiteX13" fmla="*/ 1224781 w 1828802"/>
              <a:gd name="connsiteY13" fmla="*/ 3930210 h 3930211"/>
              <a:gd name="connsiteX14" fmla="*/ 1099806 w 1828802"/>
              <a:gd name="connsiteY14" fmla="*/ 3805235 h 3930211"/>
              <a:gd name="connsiteX15" fmla="*/ 1099806 w 1828802"/>
              <a:gd name="connsiteY15" fmla="*/ 2577662 h 3930211"/>
              <a:gd name="connsiteX16" fmla="*/ 738843 w 1828802"/>
              <a:gd name="connsiteY16" fmla="*/ 2577662 h 3930211"/>
              <a:gd name="connsiteX17" fmla="*/ 738843 w 1828802"/>
              <a:gd name="connsiteY17" fmla="*/ 3805236 h 3930211"/>
              <a:gd name="connsiteX18" fmla="*/ 613868 w 1828802"/>
              <a:gd name="connsiteY18" fmla="*/ 3930211 h 3930211"/>
              <a:gd name="connsiteX19" fmla="*/ 488893 w 1828802"/>
              <a:gd name="connsiteY19" fmla="*/ 3805236 h 3930211"/>
              <a:gd name="connsiteX20" fmla="*/ 488893 w 1828802"/>
              <a:gd name="connsiteY20" fmla="*/ 2577662 h 3930211"/>
              <a:gd name="connsiteX21" fmla="*/ 488893 w 1828802"/>
              <a:gd name="connsiteY21" fmla="*/ 2449567 h 3930211"/>
              <a:gd name="connsiteX22" fmla="*/ 488893 w 1828802"/>
              <a:gd name="connsiteY22" fmla="*/ 1244162 h 3930211"/>
              <a:gd name="connsiteX23" fmla="*/ 228292 w 1828802"/>
              <a:gd name="connsiteY23" fmla="*/ 1244162 h 3930211"/>
              <a:gd name="connsiteX24" fmla="*/ 228292 w 1828802"/>
              <a:gd name="connsiteY24" fmla="*/ 2313415 h 3930211"/>
              <a:gd name="connsiteX25" fmla="*/ 114146 w 1828802"/>
              <a:gd name="connsiteY25" fmla="*/ 2427561 h 3930211"/>
              <a:gd name="connsiteX26" fmla="*/ 0 w 1828802"/>
              <a:gd name="connsiteY26" fmla="*/ 2313415 h 3930211"/>
              <a:gd name="connsiteX27" fmla="*/ 0 w 1828802"/>
              <a:gd name="connsiteY27" fmla="*/ 1173719 h 3930211"/>
              <a:gd name="connsiteX28" fmla="*/ 1 w 1828802"/>
              <a:gd name="connsiteY28" fmla="*/ 1173714 h 3930211"/>
              <a:gd name="connsiteX29" fmla="*/ 1 w 1828802"/>
              <a:gd name="connsiteY29" fmla="*/ 1047750 h 3930211"/>
              <a:gd name="connsiteX30" fmla="*/ 196414 w 1828802"/>
              <a:gd name="connsiteY30" fmla="*/ 851337 h 3930211"/>
              <a:gd name="connsiteX31" fmla="*/ 914401 w 1828802"/>
              <a:gd name="connsiteY31" fmla="*/ 0 h 3930211"/>
              <a:gd name="connsiteX32" fmla="*/ 1269125 w 1828802"/>
              <a:gd name="connsiteY32" fmla="*/ 354724 h 3930211"/>
              <a:gd name="connsiteX33" fmla="*/ 914401 w 1828802"/>
              <a:gd name="connsiteY33" fmla="*/ 709448 h 3930211"/>
              <a:gd name="connsiteX34" fmla="*/ 559677 w 1828802"/>
              <a:gd name="connsiteY34" fmla="*/ 354724 h 3930211"/>
              <a:gd name="connsiteX35" fmla="*/ 914401 w 1828802"/>
              <a:gd name="connsiteY35" fmla="*/ 0 h 3930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28802" h="3930211">
                <a:moveTo>
                  <a:pt x="196414" y="851337"/>
                </a:moveTo>
                <a:lnTo>
                  <a:pt x="1632389" y="851337"/>
                </a:lnTo>
                <a:cubicBezTo>
                  <a:pt x="1740865" y="851337"/>
                  <a:pt x="1828802" y="939274"/>
                  <a:pt x="1828802" y="1047750"/>
                </a:cubicBezTo>
                <a:cubicBezTo>
                  <a:pt x="1828802" y="1113221"/>
                  <a:pt x="1828801" y="1178691"/>
                  <a:pt x="1828801" y="1244162"/>
                </a:cubicBezTo>
                <a:lnTo>
                  <a:pt x="1828800" y="2339127"/>
                </a:lnTo>
                <a:cubicBezTo>
                  <a:pt x="1828800" y="2399986"/>
                  <a:pt x="1779464" y="2449322"/>
                  <a:pt x="1718605" y="2449322"/>
                </a:cubicBezTo>
                <a:lnTo>
                  <a:pt x="1718606" y="2449321"/>
                </a:lnTo>
                <a:cubicBezTo>
                  <a:pt x="1657747" y="2449321"/>
                  <a:pt x="1608411" y="2399985"/>
                  <a:pt x="1608411" y="2339126"/>
                </a:cubicBezTo>
                <a:lnTo>
                  <a:pt x="1608411" y="1244162"/>
                </a:lnTo>
                <a:lnTo>
                  <a:pt x="1349755" y="1244162"/>
                </a:lnTo>
                <a:lnTo>
                  <a:pt x="1349755" y="2449561"/>
                </a:lnTo>
                <a:lnTo>
                  <a:pt x="1349756" y="2449566"/>
                </a:lnTo>
                <a:lnTo>
                  <a:pt x="1349756" y="3805235"/>
                </a:lnTo>
                <a:cubicBezTo>
                  <a:pt x="1349756" y="3874257"/>
                  <a:pt x="1293803" y="3930210"/>
                  <a:pt x="1224781" y="3930210"/>
                </a:cubicBezTo>
                <a:cubicBezTo>
                  <a:pt x="1155759" y="3930210"/>
                  <a:pt x="1099806" y="3874257"/>
                  <a:pt x="1099806" y="3805235"/>
                </a:cubicBezTo>
                <a:lnTo>
                  <a:pt x="1099806" y="2577662"/>
                </a:lnTo>
                <a:lnTo>
                  <a:pt x="738843" y="2577662"/>
                </a:lnTo>
                <a:lnTo>
                  <a:pt x="738843" y="3805236"/>
                </a:lnTo>
                <a:cubicBezTo>
                  <a:pt x="738843" y="3874258"/>
                  <a:pt x="682890" y="3930211"/>
                  <a:pt x="613868" y="3930211"/>
                </a:cubicBezTo>
                <a:cubicBezTo>
                  <a:pt x="544846" y="3930211"/>
                  <a:pt x="488893" y="3874258"/>
                  <a:pt x="488893" y="3805236"/>
                </a:cubicBezTo>
                <a:lnTo>
                  <a:pt x="488893" y="2577662"/>
                </a:lnTo>
                <a:lnTo>
                  <a:pt x="488893" y="2449567"/>
                </a:lnTo>
                <a:lnTo>
                  <a:pt x="488893" y="1244162"/>
                </a:lnTo>
                <a:lnTo>
                  <a:pt x="228292" y="1244162"/>
                </a:lnTo>
                <a:lnTo>
                  <a:pt x="228292" y="2313415"/>
                </a:lnTo>
                <a:cubicBezTo>
                  <a:pt x="228292" y="2376456"/>
                  <a:pt x="177187" y="2427561"/>
                  <a:pt x="114146" y="2427561"/>
                </a:cubicBezTo>
                <a:cubicBezTo>
                  <a:pt x="51105" y="2427561"/>
                  <a:pt x="0" y="2376456"/>
                  <a:pt x="0" y="2313415"/>
                </a:cubicBezTo>
                <a:lnTo>
                  <a:pt x="0" y="1173719"/>
                </a:lnTo>
                <a:lnTo>
                  <a:pt x="1" y="1173714"/>
                </a:lnTo>
                <a:lnTo>
                  <a:pt x="1" y="1047750"/>
                </a:lnTo>
                <a:cubicBezTo>
                  <a:pt x="1" y="939274"/>
                  <a:pt x="87938" y="851337"/>
                  <a:pt x="196414" y="851337"/>
                </a:cubicBezTo>
                <a:close/>
                <a:moveTo>
                  <a:pt x="914401" y="0"/>
                </a:moveTo>
                <a:cubicBezTo>
                  <a:pt x="1110310" y="0"/>
                  <a:pt x="1269125" y="158815"/>
                  <a:pt x="1269125" y="354724"/>
                </a:cubicBezTo>
                <a:cubicBezTo>
                  <a:pt x="1269125" y="550633"/>
                  <a:pt x="1110310" y="709448"/>
                  <a:pt x="914401" y="709448"/>
                </a:cubicBezTo>
                <a:cubicBezTo>
                  <a:pt x="718492" y="709448"/>
                  <a:pt x="559677" y="550633"/>
                  <a:pt x="559677" y="354724"/>
                </a:cubicBezTo>
                <a:cubicBezTo>
                  <a:pt x="559677" y="158815"/>
                  <a:pt x="718492" y="0"/>
                  <a:pt x="914401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65" name="TextBox 264"/>
          <p:cNvSpPr txBox="1"/>
          <p:nvPr/>
        </p:nvSpPr>
        <p:spPr>
          <a:xfrm>
            <a:off x="2823233" y="1685270"/>
            <a:ext cx="14055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= 1,000 people</a:t>
            </a:r>
            <a:endParaRPr lang="en-NZ" sz="1400" dirty="0"/>
          </a:p>
        </p:txBody>
      </p:sp>
      <p:sp>
        <p:nvSpPr>
          <p:cNvPr id="266" name="TextBox 265"/>
          <p:cNvSpPr txBox="1"/>
          <p:nvPr/>
        </p:nvSpPr>
        <p:spPr>
          <a:xfrm>
            <a:off x="2649890" y="1289495"/>
            <a:ext cx="30436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 smtClean="0"/>
              <a:t>Te</a:t>
            </a:r>
            <a:r>
              <a:rPr lang="en-US" sz="1400" b="1" dirty="0" smtClean="0"/>
              <a:t> Reo Māori speakers 2018 Census – 186,000 </a:t>
            </a:r>
            <a:endParaRPr lang="en-NZ" sz="1400" b="1" dirty="0"/>
          </a:p>
        </p:txBody>
      </p:sp>
      <p:sp>
        <p:nvSpPr>
          <p:cNvPr id="267" name="Rectangle 266"/>
          <p:cNvSpPr/>
          <p:nvPr/>
        </p:nvSpPr>
        <p:spPr>
          <a:xfrm>
            <a:off x="2679310" y="1315692"/>
            <a:ext cx="3123290" cy="22590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68" name="TextBox 267"/>
          <p:cNvSpPr txBox="1"/>
          <p:nvPr/>
        </p:nvSpPr>
        <p:spPr>
          <a:xfrm>
            <a:off x="6467616" y="3584368"/>
            <a:ext cx="2479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dirty="0" smtClean="0"/>
              <a:t>Contact: Matt Jones</a:t>
            </a:r>
          </a:p>
          <a:p>
            <a:r>
              <a:rPr lang="en-NZ" b="1" dirty="0" smtClean="0">
                <a:hlinkClick r:id="rId2"/>
              </a:rPr>
              <a:t>matt.jones@tec.govt.nz</a:t>
            </a:r>
            <a:r>
              <a:rPr lang="en-NZ" b="1" dirty="0" smtClean="0"/>
              <a:t> </a:t>
            </a:r>
            <a:endParaRPr lang="en-NZ" b="1" dirty="0"/>
          </a:p>
        </p:txBody>
      </p:sp>
    </p:spTree>
    <p:extLst>
      <p:ext uri="{BB962C8B-B14F-4D97-AF65-F5344CB8AC3E}">
        <p14:creationId xmlns:p14="http://schemas.microsoft.com/office/powerpoint/2010/main" val="3368130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1.7284E-6 L 0.00017 0.0700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4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animClr clrSpc="rgb" dir="cw">
                                      <p:cBhvr>
                                        <p:cTn id="29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3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animClr clrSpc="rgb" dir="cw">
                                      <p:cBhvr>
                                        <p:cTn id="39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1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animClr clrSpc="rgb" dir="cw">
                                      <p:cBhvr>
                                        <p:cTn id="44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8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animClr clrSpc="rgb" dir="cw">
                                      <p:cBhvr>
                                        <p:cTn id="49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8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animClr clrSpc="rgb" dir="cw">
                                      <p:cBhvr>
                                        <p:cTn id="59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3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animClr clrSpc="rgb" dir="cw">
                                      <p:cBhvr>
                                        <p:cTn id="64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set>
                                      <p:cBhvr>
                                        <p:cTn id="65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8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animClr clrSpc="rgb" dir="cw">
                                      <p:cBhvr>
                                        <p:cTn id="69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0CD97"/>
                                      </p:to>
                                    </p:animClr>
                                    <p:set>
                                      <p:cBhvr>
                                        <p:cTn id="70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09877E-6 L -0.20209 -0.00031 " pathEditMode="relative" rAng="0" ptsTypes="AA">
                                      <p:cBhvr>
                                        <p:cTn id="79" dur="2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104" y="-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4.69136E-6 L 0.1243 0.00031 " pathEditMode="relative" rAng="0" ptsTypes="AA">
                                      <p:cBhvr>
                                        <p:cTn id="89" dur="20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1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9" grpId="0" animBg="1"/>
      <p:bldP spid="219" grpId="1" animBg="1"/>
      <p:bldP spid="220" grpId="0" animBg="1"/>
      <p:bldP spid="220" grpId="1" animBg="1"/>
      <p:bldP spid="221" grpId="0" animBg="1"/>
      <p:bldP spid="221" grpId="1" animBg="1"/>
      <p:bldP spid="222" grpId="0" animBg="1"/>
      <p:bldP spid="222" grpId="1" animBg="1"/>
      <p:bldP spid="223" grpId="0" animBg="1"/>
      <p:bldP spid="223" grpId="1" animBg="1"/>
      <p:bldP spid="224" grpId="0" animBg="1"/>
      <p:bldP spid="224" grpId="1" animBg="1"/>
      <p:bldP spid="225" grpId="0" animBg="1"/>
      <p:bldP spid="225" grpId="1" animBg="1"/>
      <p:bldP spid="226" grpId="0" animBg="1"/>
      <p:bldP spid="226" grpId="1" animBg="1"/>
      <p:bldP spid="227" grpId="0" animBg="1"/>
      <p:bldP spid="227" grpId="1" animBg="1"/>
      <p:bldP spid="229" grpId="0"/>
      <p:bldP spid="252" grpId="0"/>
      <p:bldP spid="253" grpId="0" animBg="1"/>
      <p:bldP spid="254" grpId="0" animBg="1"/>
      <p:bldP spid="255" grpId="0" animBg="1"/>
      <p:bldP spid="256" grpId="0" animBg="1"/>
      <p:bldP spid="257" grpId="0" animBg="1"/>
      <p:bldP spid="258" grpId="0" animBg="1"/>
      <p:bldP spid="259" grpId="0" animBg="1"/>
      <p:bldP spid="260" grpId="0" animBg="1"/>
      <p:bldP spid="261" grpId="0" animBg="1"/>
      <p:bldP spid="263" grpId="0"/>
      <p:bldP spid="268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2043</TotalTime>
  <Words>234</Words>
  <Application>Microsoft Office PowerPoint</Application>
  <PresentationFormat>On-screen Show (16:9)</PresentationFormat>
  <Paragraphs>20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Georgia</vt:lpstr>
      <vt:lpstr>Office Theme</vt:lpstr>
      <vt:lpstr>How people learn Te Reo Māori</vt:lpstr>
      <vt:lpstr>Joining Census language and education records</vt:lpstr>
      <vt:lpstr>Non Te Reo Māori speakers typically need more than 2.5 years of study to learn the language</vt:lpstr>
      <vt:lpstr>Estimating the number of people becoming proficient in Te Reo Māori through tertiary education</vt:lpstr>
      <vt:lpstr>A potential model for the changing numbers of Te Reo Māori speakers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Rosalind Clark</dc:creator>
  <cp:lastModifiedBy>Matt Jones</cp:lastModifiedBy>
  <cp:revision>47</cp:revision>
  <dcterms:created xsi:type="dcterms:W3CDTF">2019-12-03T21:40:15Z</dcterms:created>
  <dcterms:modified xsi:type="dcterms:W3CDTF">2021-06-01T03:04:10Z</dcterms:modified>
</cp:coreProperties>
</file>

<file path=docProps/thumbnail.jpeg>
</file>